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
  </p:notesMasterIdLst>
  <p:sldIdLst>
    <p:sldId id="256"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42FDBE-067C-044E-82BB-C87E02326FA4}" v="7" dt="2026-03-27T14:57:03.3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50"/>
    <p:restoredTop sz="94593"/>
  </p:normalViewPr>
  <p:slideViewPr>
    <p:cSldViewPr snapToGrid="0">
      <p:cViewPr varScale="1">
        <p:scale>
          <a:sx n="75" d="100"/>
          <a:sy n="75" d="100"/>
        </p:scale>
        <p:origin x="284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3/27/26</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51039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3/27/26</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B0C17D3-91DE-83EA-3BEB-C7842624A565}"/>
              </a:ext>
            </a:extLst>
          </p:cNvPr>
          <p:cNvPicPr>
            <a:picLocks noChangeAspect="1"/>
          </p:cNvPicPr>
          <p:nvPr/>
        </p:nvPicPr>
        <p:blipFill>
          <a:blip r:embed="rId3"/>
          <a:srcRect l="39353" t="14079" r="7548" b="44257"/>
          <a:stretch>
            <a:fillRect/>
          </a:stretch>
        </p:blipFill>
        <p:spPr>
          <a:xfrm>
            <a:off x="0" y="0"/>
            <a:ext cx="7559674" cy="3953316"/>
          </a:xfrm>
          <a:prstGeom prst="rect">
            <a:avLst/>
          </a:prstGeom>
        </p:spPr>
      </p:pic>
      <p:sp>
        <p:nvSpPr>
          <p:cNvPr id="2" name="Rectangle 1">
            <a:extLst>
              <a:ext uri="{FF2B5EF4-FFF2-40B4-BE49-F238E27FC236}">
                <a16:creationId xmlns:a16="http://schemas.microsoft.com/office/drawing/2014/main" id="{74597441-C779-9BE0-A5D4-959ECAE10D7D}"/>
              </a:ext>
            </a:extLst>
          </p:cNvPr>
          <p:cNvSpPr/>
          <p:nvPr/>
        </p:nvSpPr>
        <p:spPr>
          <a:xfrm>
            <a:off x="0" y="9488557"/>
            <a:ext cx="7559674" cy="120325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FEF04C8-7F67-22DD-D065-73479EFBF742}"/>
              </a:ext>
            </a:extLst>
          </p:cNvPr>
          <p:cNvSpPr/>
          <p:nvPr/>
        </p:nvSpPr>
        <p:spPr>
          <a:xfrm>
            <a:off x="0" y="3953316"/>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21316A"/>
                </a:solidFill>
                <a:effectLst/>
                <a:latin typeface="Arial" panose="020B0604020202020204" pitchFamily="34" charset="0"/>
                <a:cs typeface="Arial" panose="020B0604020202020204" pitchFamily="34" charset="0"/>
              </a:rPr>
              <a:t>FEATURED SAILING ITINERARIES</a:t>
            </a:r>
          </a:p>
        </p:txBody>
      </p:sp>
      <p:sp>
        <p:nvSpPr>
          <p:cNvPr id="7" name="Rectangle 6">
            <a:extLst>
              <a:ext uri="{FF2B5EF4-FFF2-40B4-BE49-F238E27FC236}">
                <a16:creationId xmlns:a16="http://schemas.microsoft.com/office/drawing/2014/main" id="{9FE641CB-1F6F-AF13-F7D6-D48D18811F1A}"/>
              </a:ext>
            </a:extLst>
          </p:cNvPr>
          <p:cNvSpPr/>
          <p:nvPr/>
        </p:nvSpPr>
        <p:spPr>
          <a:xfrm>
            <a:off x="351676" y="4707826"/>
            <a:ext cx="6856314" cy="4515687"/>
          </a:xfrm>
          <a:prstGeom prst="rect">
            <a:avLst/>
          </a:prstGeom>
          <a:solidFill>
            <a:srgbClr val="F2F2F2"/>
          </a:solidFill>
          <a:ln>
            <a:solidFill>
              <a:srgbClr val="013C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1AF36C0-1E16-B6CF-0E53-BD0F868B4F35}"/>
              </a:ext>
            </a:extLst>
          </p:cNvPr>
          <p:cNvSpPr txBox="1"/>
          <p:nvPr/>
        </p:nvSpPr>
        <p:spPr>
          <a:xfrm>
            <a:off x="230992" y="5047907"/>
            <a:ext cx="7097689" cy="3877985"/>
          </a:xfrm>
          <a:prstGeom prst="rect">
            <a:avLst/>
          </a:prstGeom>
          <a:noFill/>
        </p:spPr>
        <p:txBody>
          <a:bodyPr wrap="square" rtlCol="0">
            <a:spAutoFit/>
          </a:bodyPr>
          <a:lstStyle/>
          <a:p>
            <a:pPr algn="ctr"/>
            <a:r>
              <a:rPr lang="en-GB" sz="3200" b="1" dirty="0">
                <a:solidFill>
                  <a:srgbClr val="21316A"/>
                </a:solidFill>
                <a:effectLst/>
                <a:latin typeface="Arial" panose="020B0604020202020204" pitchFamily="34" charset="0"/>
              </a:rPr>
              <a:t>XXXXXXXXXXX</a:t>
            </a:r>
            <a:br>
              <a:rPr lang="en-GB" sz="3200" dirty="0">
                <a:solidFill>
                  <a:srgbClr val="21316A"/>
                </a:solidFill>
                <a:effectLst/>
                <a:latin typeface="Arial" panose="020B0604020202020204" pitchFamily="34" charset="0"/>
              </a:rPr>
            </a:br>
            <a:endParaRPr lang="en-GB" sz="3200" dirty="0">
              <a:solidFill>
                <a:srgbClr val="21316A"/>
              </a:solidFill>
              <a:effectLst/>
              <a:latin typeface="Arial" panose="020B0604020202020204" pitchFamily="34" charset="0"/>
            </a:endParaRPr>
          </a:p>
          <a:p>
            <a:pPr algn="ctr"/>
            <a:r>
              <a:rPr lang="en-GB" sz="2000" dirty="0">
                <a:solidFill>
                  <a:srgbClr val="21316A"/>
                </a:solidFill>
                <a:effectLst/>
                <a:latin typeface="Arial" panose="020B0604020202020204" pitchFamily="34" charset="0"/>
              </a:rPr>
              <a:t>X Night Voyage</a:t>
            </a:r>
          </a:p>
          <a:p>
            <a:pPr algn="ctr"/>
            <a:r>
              <a:rPr lang="en-GB" sz="2000" b="1" dirty="0">
                <a:solidFill>
                  <a:srgbClr val="21316A"/>
                </a:solidFill>
                <a:effectLst/>
                <a:latin typeface="Arial" panose="020B0604020202020204" pitchFamily="34" charset="0"/>
              </a:rPr>
              <a:t>SHIP</a:t>
            </a:r>
            <a:endParaRPr lang="en-GB" sz="2000" baseline="30000" dirty="0">
              <a:solidFill>
                <a:srgbClr val="21316A"/>
              </a:solidFill>
              <a:effectLst/>
              <a:latin typeface="Arial" panose="020B0604020202020204" pitchFamily="34" charset="0"/>
            </a:endParaRPr>
          </a:p>
          <a:p>
            <a:pPr algn="ctr"/>
            <a:r>
              <a:rPr lang="en-GB" sz="2000" dirty="0">
                <a:solidFill>
                  <a:srgbClr val="21316A"/>
                </a:solidFill>
                <a:latin typeface="Arial" panose="020B0604020202020204" pitchFamily="34" charset="0"/>
              </a:rPr>
              <a:t>Date…..</a:t>
            </a:r>
            <a:endParaRPr lang="en-GB" sz="2000" dirty="0">
              <a:solidFill>
                <a:srgbClr val="21316A"/>
              </a:solidFill>
              <a:effectLst/>
              <a:latin typeface="Arial" panose="020B0604020202020204" pitchFamily="34" charset="0"/>
            </a:endParaRPr>
          </a:p>
          <a:p>
            <a:pPr algn="ctr"/>
            <a:r>
              <a:rPr lang="en-GB" sz="2000" dirty="0">
                <a:solidFill>
                  <a:srgbClr val="21316A"/>
                </a:solidFill>
                <a:effectLst/>
                <a:latin typeface="Arial" panose="020B0604020202020204" pitchFamily="34" charset="0"/>
              </a:rPr>
              <a:t>X Countries – X Ports – X Overnights</a:t>
            </a:r>
          </a:p>
          <a:p>
            <a:pPr algn="ctr"/>
            <a:r>
              <a:rPr lang="en-GB" sz="2000" dirty="0">
                <a:solidFill>
                  <a:srgbClr val="21316A"/>
                </a:solidFill>
                <a:effectLst/>
                <a:latin typeface="Arial" panose="020B0604020202020204" pitchFamily="34" charset="0"/>
              </a:rPr>
              <a:t>Experience </a:t>
            </a:r>
            <a:r>
              <a:rPr lang="en-GB" sz="2000" dirty="0" err="1">
                <a:solidFill>
                  <a:srgbClr val="21316A"/>
                </a:solidFill>
                <a:effectLst/>
                <a:latin typeface="Arial" panose="020B0604020202020204" pitchFamily="34" charset="0"/>
              </a:rPr>
              <a:t>xxxxxxxxxxxxxxxxxx</a:t>
            </a:r>
            <a:endParaRPr lang="en-GB" sz="2000" dirty="0">
              <a:solidFill>
                <a:srgbClr val="21316A"/>
              </a:solidFill>
              <a:effectLst/>
              <a:latin typeface="Arial" panose="020B0604020202020204" pitchFamily="34" charset="0"/>
            </a:endParaRPr>
          </a:p>
          <a:p>
            <a:pPr algn="ctr"/>
            <a:r>
              <a:rPr lang="en-GB" sz="2000" dirty="0" err="1">
                <a:solidFill>
                  <a:srgbClr val="21316A"/>
                </a:solidFill>
                <a:effectLst/>
                <a:latin typeface="Arial" panose="020B0604020202020204" pitchFamily="34" charset="0"/>
              </a:rPr>
              <a:t>xxxxxxxxxxx</a:t>
            </a:r>
            <a:r>
              <a:rPr lang="en-GB" sz="2000" dirty="0">
                <a:solidFill>
                  <a:srgbClr val="21316A"/>
                </a:solidFill>
                <a:effectLst/>
                <a:latin typeface="Arial" panose="020B0604020202020204" pitchFamily="34" charset="0"/>
              </a:rPr>
              <a:t> Flights </a:t>
            </a:r>
          </a:p>
          <a:p>
            <a:pPr algn="ctr"/>
            <a:r>
              <a:rPr lang="en-GB" sz="2000" dirty="0">
                <a:solidFill>
                  <a:srgbClr val="21316A"/>
                </a:solidFill>
                <a:effectLst/>
                <a:latin typeface="Arial" panose="020B0604020202020204" pitchFamily="34" charset="0"/>
              </a:rPr>
              <a:t>Stateroom……….</a:t>
            </a:r>
            <a:br>
              <a:rPr lang="en-GB" sz="1000" dirty="0">
                <a:solidFill>
                  <a:srgbClr val="21316A"/>
                </a:solidFill>
                <a:effectLst/>
                <a:latin typeface="Arial" panose="020B0604020202020204" pitchFamily="34" charset="0"/>
              </a:rPr>
            </a:br>
            <a:endParaRPr lang="en-GB" sz="1000" dirty="0">
              <a:solidFill>
                <a:srgbClr val="21316A"/>
              </a:solidFill>
              <a:effectLst/>
              <a:latin typeface="Arial" panose="020B0604020202020204" pitchFamily="34" charset="0"/>
            </a:endParaRPr>
          </a:p>
          <a:p>
            <a:pPr algn="ctr"/>
            <a:r>
              <a:rPr lang="en-GB" sz="3200" b="1" dirty="0">
                <a:solidFill>
                  <a:srgbClr val="21316A"/>
                </a:solidFill>
                <a:effectLst/>
                <a:latin typeface="Arial" panose="020B0604020202020204" pitchFamily="34" charset="0"/>
              </a:rPr>
              <a:t>From </a:t>
            </a:r>
            <a:r>
              <a:rPr lang="en-GB" sz="3200" b="1" dirty="0">
                <a:solidFill>
                  <a:srgbClr val="21316A"/>
                </a:solidFill>
                <a:latin typeface="Arial" panose="020B0604020202020204" pitchFamily="34" charset="0"/>
              </a:rPr>
              <a:t>£0</a:t>
            </a:r>
            <a:r>
              <a:rPr lang="en-GB" sz="3200" b="1" dirty="0">
                <a:solidFill>
                  <a:srgbClr val="21316A"/>
                </a:solidFill>
                <a:effectLst/>
                <a:latin typeface="Arial" panose="020B0604020202020204" pitchFamily="34" charset="0"/>
              </a:rPr>
              <a:t>,000pp</a:t>
            </a:r>
            <a:r>
              <a:rPr lang="en-GB" sz="3200" b="1" baseline="30000" dirty="0">
                <a:solidFill>
                  <a:srgbClr val="21316A"/>
                </a:solidFill>
                <a:effectLst/>
                <a:latin typeface="Arial" panose="020B0604020202020204" pitchFamily="34" charset="0"/>
              </a:rPr>
              <a:t>*</a:t>
            </a:r>
          </a:p>
        </p:txBody>
      </p:sp>
      <p:pic>
        <p:nvPicPr>
          <p:cNvPr id="11" name="Picture 10">
            <a:extLst>
              <a:ext uri="{FF2B5EF4-FFF2-40B4-BE49-F238E27FC236}">
                <a16:creationId xmlns:a16="http://schemas.microsoft.com/office/drawing/2014/main" id="{BC90E7BD-23C1-1703-6306-679690C6C1A5}"/>
              </a:ext>
            </a:extLst>
          </p:cNvPr>
          <p:cNvPicPr>
            <a:picLocks noChangeAspect="1"/>
          </p:cNvPicPr>
          <p:nvPr/>
        </p:nvPicPr>
        <p:blipFill>
          <a:blip r:embed="rId4"/>
          <a:stretch>
            <a:fillRect/>
          </a:stretch>
        </p:blipFill>
        <p:spPr>
          <a:xfrm>
            <a:off x="366032" y="9667968"/>
            <a:ext cx="6869655" cy="461180"/>
          </a:xfrm>
          <a:prstGeom prst="rect">
            <a:avLst/>
          </a:prstGeom>
        </p:spPr>
      </p:pic>
      <p:sp>
        <p:nvSpPr>
          <p:cNvPr id="4" name="TextBox 3">
            <a:extLst>
              <a:ext uri="{FF2B5EF4-FFF2-40B4-BE49-F238E27FC236}">
                <a16:creationId xmlns:a16="http://schemas.microsoft.com/office/drawing/2014/main" id="{2E0987C2-B489-0CEE-CC23-73F2A76BD309}"/>
              </a:ext>
            </a:extLst>
          </p:cNvPr>
          <p:cNvSpPr txBox="1"/>
          <p:nvPr/>
        </p:nvSpPr>
        <p:spPr>
          <a:xfrm>
            <a:off x="294430" y="10301779"/>
            <a:ext cx="6799832" cy="246221"/>
          </a:xfrm>
          <a:prstGeom prst="rect">
            <a:avLst/>
          </a:prstGeom>
          <a:noFill/>
        </p:spPr>
        <p:txBody>
          <a:bodyPr wrap="square" rtlCol="0">
            <a:spAutoFit/>
          </a:bodyPr>
          <a:lstStyle/>
          <a:p>
            <a:pPr algn="ctr"/>
            <a:r>
              <a:rPr lang="en-GB" sz="50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20" name="Graphic 19">
            <a:extLst>
              <a:ext uri="{FF2B5EF4-FFF2-40B4-BE49-F238E27FC236}">
                <a16:creationId xmlns:a16="http://schemas.microsoft.com/office/drawing/2014/main" id="{67ABE72B-873D-9AAA-B219-2DF12C7A700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580251" y="115717"/>
            <a:ext cx="2228189" cy="576359"/>
          </a:xfrm>
          <a:prstGeom prst="rect">
            <a:avLst/>
          </a:prstGeom>
        </p:spPr>
      </p:pic>
      <p:pic>
        <p:nvPicPr>
          <p:cNvPr id="1026" name="Picture 2">
            <a:extLst>
              <a:ext uri="{FF2B5EF4-FFF2-40B4-BE49-F238E27FC236}">
                <a16:creationId xmlns:a16="http://schemas.microsoft.com/office/drawing/2014/main" id="{F0F4469A-BB38-CCF7-7414-427F05E6BC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3164" y="779088"/>
            <a:ext cx="4222361" cy="1424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3274A62-8BE6-4E27-A00F-32858A41FBD2}">
  <ds:schemaRefs>
    <ds:schemaRef ds:uri="http://schemas.microsoft.com/sharepoint/v3/contenttype/forms"/>
  </ds:schemaRefs>
</ds:datastoreItem>
</file>

<file path=customXml/itemProps2.xml><?xml version="1.0" encoding="utf-8"?>
<ds:datastoreItem xmlns:ds="http://schemas.openxmlformats.org/officeDocument/2006/customXml" ds:itemID="{BF33BF72-0C57-4113-BB97-93ABA539F50B}">
  <ds:schemaRefs>
    <ds:schemaRef ds:uri="c8dcbc17-5b84-44ef-951f-14dfe6b9f264"/>
    <ds:schemaRef ds:uri="http://purl.org/dc/elements/1.1/"/>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http://schemas.microsoft.com/office/2006/metadata/properties"/>
    <ds:schemaRef ds:uri="http://purl.org/dc/dcmitype/"/>
    <ds:schemaRef ds:uri="82847116-c719-41b4-8882-d9579cae2321"/>
    <ds:schemaRef ds:uri="http://www.w3.org/XML/1998/namespace"/>
  </ds:schemaRefs>
</ds:datastoreItem>
</file>

<file path=customXml/itemProps3.xml><?xml version="1.0" encoding="utf-8"?>
<ds:datastoreItem xmlns:ds="http://schemas.openxmlformats.org/officeDocument/2006/customXml" ds:itemID="{9777DB61-5DF8-4E7C-AF8A-15D484E54201}">
  <ds:schemaRefs>
    <ds:schemaRef ds:uri="82847116-c719-41b4-8882-d9579cae2321"/>
    <ds:schemaRef ds:uri="c8dcbc17-5b84-44ef-951f-14dfe6b9f2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8</TotalTime>
  <Words>114</Words>
  <Application>Microsoft Macintosh PowerPoint</Application>
  <PresentationFormat>Custom</PresentationFormat>
  <Paragraphs>12</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Rowan Sharma</cp:lastModifiedBy>
  <cp:revision>4</cp:revision>
  <dcterms:created xsi:type="dcterms:W3CDTF">2023-06-26T13:44:24Z</dcterms:created>
  <dcterms:modified xsi:type="dcterms:W3CDTF">2026-03-27T14:57:29Z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2026-03-09T12:54:27Z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d50d1120-002c-4038-aff9-0e12c961f9a6</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ies>
</file>